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37"/>
  </p:notesMasterIdLst>
  <p:sldIdLst>
    <p:sldId id="258" r:id="rId2"/>
    <p:sldId id="320" r:id="rId3"/>
    <p:sldId id="260" r:id="rId4"/>
    <p:sldId id="321" r:id="rId5"/>
    <p:sldId id="262" r:id="rId6"/>
    <p:sldId id="263" r:id="rId7"/>
    <p:sldId id="322" r:id="rId8"/>
    <p:sldId id="315" r:id="rId9"/>
    <p:sldId id="316" r:id="rId10"/>
    <p:sldId id="323" r:id="rId11"/>
    <p:sldId id="324" r:id="rId12"/>
    <p:sldId id="266" r:id="rId13"/>
    <p:sldId id="297" r:id="rId14"/>
    <p:sldId id="296" r:id="rId15"/>
    <p:sldId id="298" r:id="rId16"/>
    <p:sldId id="299" r:id="rId17"/>
    <p:sldId id="300" r:id="rId18"/>
    <p:sldId id="289" r:id="rId19"/>
    <p:sldId id="301" r:id="rId20"/>
    <p:sldId id="302" r:id="rId21"/>
    <p:sldId id="317" r:id="rId22"/>
    <p:sldId id="318" r:id="rId23"/>
    <p:sldId id="319" r:id="rId24"/>
    <p:sldId id="314" r:id="rId25"/>
    <p:sldId id="303" r:id="rId26"/>
    <p:sldId id="313" r:id="rId27"/>
    <p:sldId id="291" r:id="rId28"/>
    <p:sldId id="292" r:id="rId29"/>
    <p:sldId id="304" r:id="rId30"/>
    <p:sldId id="305" r:id="rId31"/>
    <p:sldId id="306" r:id="rId32"/>
    <p:sldId id="309" r:id="rId33"/>
    <p:sldId id="310" r:id="rId34"/>
    <p:sldId id="311" r:id="rId35"/>
    <p:sldId id="31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-138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F396C0-1299-4737-8BDD-4FF740775FE1}" type="doc">
      <dgm:prSet loTypeId="urn:microsoft.com/office/officeart/2005/8/layout/chevron1" loCatId="process" qsTypeId="urn:microsoft.com/office/officeart/2005/8/quickstyle/3d2" qsCatId="3D" csTypeId="urn:microsoft.com/office/officeart/2005/8/colors/accent1_2" csCatId="accent1" phldr="1"/>
      <dgm:spPr/>
    </dgm:pt>
    <dgm:pt modelId="{3DE68503-2586-4D0F-A21B-0418A1FDCD0F}">
      <dgm:prSet phldrT="[Text]" custT="1"/>
      <dgm:spPr/>
      <dgm:t>
        <a:bodyPr/>
        <a:lstStyle/>
        <a:p>
          <a:r>
            <a:rPr lang="en-US" sz="2000" dirty="0" smtClean="0"/>
            <a:t>Stimulus</a:t>
          </a:r>
          <a:endParaRPr lang="en-US" sz="2000" dirty="0"/>
        </a:p>
      </dgm:t>
    </dgm:pt>
    <dgm:pt modelId="{BC85B8D6-676C-430C-A2FF-8640F081FD17}" type="parTrans" cxnId="{AE160432-5385-4ACE-A16A-9D99647EFA06}">
      <dgm:prSet/>
      <dgm:spPr/>
      <dgm:t>
        <a:bodyPr/>
        <a:lstStyle/>
        <a:p>
          <a:endParaRPr lang="en-US"/>
        </a:p>
      </dgm:t>
    </dgm:pt>
    <dgm:pt modelId="{663FEB50-BA01-452D-ADEC-EE0D22FFA85A}" type="sibTrans" cxnId="{AE160432-5385-4ACE-A16A-9D99647EFA06}">
      <dgm:prSet/>
      <dgm:spPr/>
      <dgm:t>
        <a:bodyPr/>
        <a:lstStyle/>
        <a:p>
          <a:endParaRPr lang="en-US"/>
        </a:p>
      </dgm:t>
    </dgm:pt>
    <dgm:pt modelId="{A298EAF2-2496-4596-BA8B-A6540486B53C}">
      <dgm:prSet phldrT="[Text]" custT="1"/>
      <dgm:spPr/>
      <dgm:t>
        <a:bodyPr/>
        <a:lstStyle/>
        <a:p>
          <a:r>
            <a:rPr lang="en-US" sz="2000" dirty="0" smtClean="0"/>
            <a:t>Sensory Receptors</a:t>
          </a:r>
          <a:endParaRPr lang="en-US" sz="2000" dirty="0"/>
        </a:p>
      </dgm:t>
    </dgm:pt>
    <dgm:pt modelId="{EAB697F4-B585-4C8F-8410-D58CFCE4B5A1}" type="parTrans" cxnId="{3FF9792C-ADEA-46E2-85B8-E6A6B4CEB690}">
      <dgm:prSet/>
      <dgm:spPr/>
      <dgm:t>
        <a:bodyPr/>
        <a:lstStyle/>
        <a:p>
          <a:endParaRPr lang="en-US"/>
        </a:p>
      </dgm:t>
    </dgm:pt>
    <dgm:pt modelId="{7525E0ED-B49E-49AE-9C24-BD700B8D9F4C}" type="sibTrans" cxnId="{3FF9792C-ADEA-46E2-85B8-E6A6B4CEB690}">
      <dgm:prSet/>
      <dgm:spPr/>
      <dgm:t>
        <a:bodyPr/>
        <a:lstStyle/>
        <a:p>
          <a:endParaRPr lang="en-US"/>
        </a:p>
      </dgm:t>
    </dgm:pt>
    <dgm:pt modelId="{A6127B69-21A3-4C3C-9847-A3CAED6B296C}">
      <dgm:prSet phldrT="[Text]" custT="1"/>
      <dgm:spPr/>
      <dgm:t>
        <a:bodyPr/>
        <a:lstStyle/>
        <a:p>
          <a:r>
            <a:rPr lang="en-US" sz="2000" dirty="0" smtClean="0"/>
            <a:t>CNS</a:t>
          </a:r>
          <a:endParaRPr lang="en-US" sz="2000" dirty="0"/>
        </a:p>
      </dgm:t>
    </dgm:pt>
    <dgm:pt modelId="{A9CD806C-44EC-47DD-A1C1-9A9AA4AF36C9}" type="parTrans" cxnId="{D0F5421D-B152-4F3E-9704-15673F1000CA}">
      <dgm:prSet/>
      <dgm:spPr/>
      <dgm:t>
        <a:bodyPr/>
        <a:lstStyle/>
        <a:p>
          <a:endParaRPr lang="en-US"/>
        </a:p>
      </dgm:t>
    </dgm:pt>
    <dgm:pt modelId="{83045633-0BB3-418B-9FC8-D7F1D1491F09}" type="sibTrans" cxnId="{D0F5421D-B152-4F3E-9704-15673F1000CA}">
      <dgm:prSet/>
      <dgm:spPr/>
      <dgm:t>
        <a:bodyPr/>
        <a:lstStyle/>
        <a:p>
          <a:endParaRPr lang="en-US"/>
        </a:p>
      </dgm:t>
    </dgm:pt>
    <dgm:pt modelId="{989D1A05-C48E-466E-BF8F-900E56ED5F50}">
      <dgm:prSet phldrT="[Text]" custT="1"/>
      <dgm:spPr/>
      <dgm:t>
        <a:bodyPr/>
        <a:lstStyle/>
        <a:p>
          <a:r>
            <a:rPr lang="en-US" sz="2000" dirty="0" smtClean="0"/>
            <a:t>Perception</a:t>
          </a:r>
          <a:endParaRPr lang="en-US" sz="2000" dirty="0"/>
        </a:p>
      </dgm:t>
    </dgm:pt>
    <dgm:pt modelId="{669F147D-BEE7-4747-9088-443FF7111E01}" type="parTrans" cxnId="{701323DB-7E7B-4B20-913C-0BED5A705993}">
      <dgm:prSet/>
      <dgm:spPr/>
      <dgm:t>
        <a:bodyPr/>
        <a:lstStyle/>
        <a:p>
          <a:endParaRPr lang="en-US"/>
        </a:p>
      </dgm:t>
    </dgm:pt>
    <dgm:pt modelId="{CB47789A-25CE-4066-9C31-9B76B898279C}" type="sibTrans" cxnId="{701323DB-7E7B-4B20-913C-0BED5A705993}">
      <dgm:prSet/>
      <dgm:spPr/>
      <dgm:t>
        <a:bodyPr/>
        <a:lstStyle/>
        <a:p>
          <a:endParaRPr lang="en-US"/>
        </a:p>
      </dgm:t>
    </dgm:pt>
    <dgm:pt modelId="{BE815EF1-55B4-4763-A42D-ECAD33E3C710}" type="pres">
      <dgm:prSet presAssocID="{14F396C0-1299-4737-8BDD-4FF740775FE1}" presName="Name0" presStyleCnt="0">
        <dgm:presLayoutVars>
          <dgm:dir/>
          <dgm:animLvl val="lvl"/>
          <dgm:resizeHandles val="exact"/>
        </dgm:presLayoutVars>
      </dgm:prSet>
      <dgm:spPr/>
    </dgm:pt>
    <dgm:pt modelId="{FF5C48F6-22A7-4FFC-9846-EFA518E041B5}" type="pres">
      <dgm:prSet presAssocID="{3DE68503-2586-4D0F-A21B-0418A1FDCD0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566B1-A817-43C1-9FC2-84263DFC3620}" type="pres">
      <dgm:prSet presAssocID="{663FEB50-BA01-452D-ADEC-EE0D22FFA85A}" presName="parTxOnlySpace" presStyleCnt="0"/>
      <dgm:spPr/>
    </dgm:pt>
    <dgm:pt modelId="{A8A2F36D-FFF2-458A-A6E9-41B1F4CB2309}" type="pres">
      <dgm:prSet presAssocID="{A298EAF2-2496-4596-BA8B-A6540486B53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ECEFB-5FA4-4746-B1F2-3DC1DCE524B7}" type="pres">
      <dgm:prSet presAssocID="{7525E0ED-B49E-49AE-9C24-BD700B8D9F4C}" presName="parTxOnlySpace" presStyleCnt="0"/>
      <dgm:spPr/>
    </dgm:pt>
    <dgm:pt modelId="{CC9A5F5C-0E6D-4531-8CCE-90E18D24AEB9}" type="pres">
      <dgm:prSet presAssocID="{A6127B69-21A3-4C3C-9847-A3CAED6B296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9786F-7072-4E70-AA11-76982B434449}" type="pres">
      <dgm:prSet presAssocID="{83045633-0BB3-418B-9FC8-D7F1D1491F09}" presName="parTxOnlySpace" presStyleCnt="0"/>
      <dgm:spPr/>
    </dgm:pt>
    <dgm:pt modelId="{9987B4A3-694B-4F28-9767-3E12622FD1F8}" type="pres">
      <dgm:prSet presAssocID="{989D1A05-C48E-466E-BF8F-900E56ED5F5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160432-5385-4ACE-A16A-9D99647EFA06}" srcId="{14F396C0-1299-4737-8BDD-4FF740775FE1}" destId="{3DE68503-2586-4D0F-A21B-0418A1FDCD0F}" srcOrd="0" destOrd="0" parTransId="{BC85B8D6-676C-430C-A2FF-8640F081FD17}" sibTransId="{663FEB50-BA01-452D-ADEC-EE0D22FFA85A}"/>
    <dgm:cxn modelId="{701323DB-7E7B-4B20-913C-0BED5A705993}" srcId="{14F396C0-1299-4737-8BDD-4FF740775FE1}" destId="{989D1A05-C48E-466E-BF8F-900E56ED5F50}" srcOrd="3" destOrd="0" parTransId="{669F147D-BEE7-4747-9088-443FF7111E01}" sibTransId="{CB47789A-25CE-4066-9C31-9B76B898279C}"/>
    <dgm:cxn modelId="{287AD72B-B5A6-47F7-B7EF-A2324E549DE9}" type="presOf" srcId="{A298EAF2-2496-4596-BA8B-A6540486B53C}" destId="{A8A2F36D-FFF2-458A-A6E9-41B1F4CB2309}" srcOrd="0" destOrd="0" presId="urn:microsoft.com/office/officeart/2005/8/layout/chevron1"/>
    <dgm:cxn modelId="{AFA088E9-AE91-4DD3-8A39-F3667DD99C64}" type="presOf" srcId="{14F396C0-1299-4737-8BDD-4FF740775FE1}" destId="{BE815EF1-55B4-4763-A42D-ECAD33E3C710}" srcOrd="0" destOrd="0" presId="urn:microsoft.com/office/officeart/2005/8/layout/chevron1"/>
    <dgm:cxn modelId="{D0F5421D-B152-4F3E-9704-15673F1000CA}" srcId="{14F396C0-1299-4737-8BDD-4FF740775FE1}" destId="{A6127B69-21A3-4C3C-9847-A3CAED6B296C}" srcOrd="2" destOrd="0" parTransId="{A9CD806C-44EC-47DD-A1C1-9A9AA4AF36C9}" sibTransId="{83045633-0BB3-418B-9FC8-D7F1D1491F09}"/>
    <dgm:cxn modelId="{7BDF9405-4F04-4A00-A63E-036B8414621C}" type="presOf" srcId="{989D1A05-C48E-466E-BF8F-900E56ED5F50}" destId="{9987B4A3-694B-4F28-9767-3E12622FD1F8}" srcOrd="0" destOrd="0" presId="urn:microsoft.com/office/officeart/2005/8/layout/chevron1"/>
    <dgm:cxn modelId="{3FF9792C-ADEA-46E2-85B8-E6A6B4CEB690}" srcId="{14F396C0-1299-4737-8BDD-4FF740775FE1}" destId="{A298EAF2-2496-4596-BA8B-A6540486B53C}" srcOrd="1" destOrd="0" parTransId="{EAB697F4-B585-4C8F-8410-D58CFCE4B5A1}" sibTransId="{7525E0ED-B49E-49AE-9C24-BD700B8D9F4C}"/>
    <dgm:cxn modelId="{14F2E3BC-3454-485D-8D59-C3010B0BFB17}" type="presOf" srcId="{A6127B69-21A3-4C3C-9847-A3CAED6B296C}" destId="{CC9A5F5C-0E6D-4531-8CCE-90E18D24AEB9}" srcOrd="0" destOrd="0" presId="urn:microsoft.com/office/officeart/2005/8/layout/chevron1"/>
    <dgm:cxn modelId="{4DE261DD-8A21-4854-A34A-F0C06A2DD757}" type="presOf" srcId="{3DE68503-2586-4D0F-A21B-0418A1FDCD0F}" destId="{FF5C48F6-22A7-4FFC-9846-EFA518E041B5}" srcOrd="0" destOrd="0" presId="urn:microsoft.com/office/officeart/2005/8/layout/chevron1"/>
    <dgm:cxn modelId="{2CE5056E-AA33-47CE-AB92-2617F1A12F3F}" type="presParOf" srcId="{BE815EF1-55B4-4763-A42D-ECAD33E3C710}" destId="{FF5C48F6-22A7-4FFC-9846-EFA518E041B5}" srcOrd="0" destOrd="0" presId="urn:microsoft.com/office/officeart/2005/8/layout/chevron1"/>
    <dgm:cxn modelId="{C3204B5B-92B3-4755-80D6-0576D483F658}" type="presParOf" srcId="{BE815EF1-55B4-4763-A42D-ECAD33E3C710}" destId="{B0D566B1-A817-43C1-9FC2-84263DFC3620}" srcOrd="1" destOrd="0" presId="urn:microsoft.com/office/officeart/2005/8/layout/chevron1"/>
    <dgm:cxn modelId="{777DDDF7-0624-45CF-AA3E-73F52D8AE282}" type="presParOf" srcId="{BE815EF1-55B4-4763-A42D-ECAD33E3C710}" destId="{A8A2F36D-FFF2-458A-A6E9-41B1F4CB2309}" srcOrd="2" destOrd="0" presId="urn:microsoft.com/office/officeart/2005/8/layout/chevron1"/>
    <dgm:cxn modelId="{9BA04AB9-2F18-4505-909B-E3D482B4CA6F}" type="presParOf" srcId="{BE815EF1-55B4-4763-A42D-ECAD33E3C710}" destId="{24AECEFB-5FA4-4746-B1F2-3DC1DCE524B7}" srcOrd="3" destOrd="0" presId="urn:microsoft.com/office/officeart/2005/8/layout/chevron1"/>
    <dgm:cxn modelId="{6DBF93DB-974E-4EEC-8CC8-3545BE4D1EEE}" type="presParOf" srcId="{BE815EF1-55B4-4763-A42D-ECAD33E3C710}" destId="{CC9A5F5C-0E6D-4531-8CCE-90E18D24AEB9}" srcOrd="4" destOrd="0" presId="urn:microsoft.com/office/officeart/2005/8/layout/chevron1"/>
    <dgm:cxn modelId="{8C3F8E40-E7EF-4C48-A76F-F156957D1367}" type="presParOf" srcId="{BE815EF1-55B4-4763-A42D-ECAD33E3C710}" destId="{C929786F-7072-4E70-AA11-76982B434449}" srcOrd="5" destOrd="0" presId="urn:microsoft.com/office/officeart/2005/8/layout/chevron1"/>
    <dgm:cxn modelId="{3182310C-32B2-4FF9-89EB-0A3B56ACAF2C}" type="presParOf" srcId="{BE815EF1-55B4-4763-A42D-ECAD33E3C710}" destId="{9987B4A3-694B-4F28-9767-3E12622FD1F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C48F6-22A7-4FFC-9846-EFA518E041B5}">
      <dsp:nvSpPr>
        <dsp:cNvPr id="0" name=""/>
        <dsp:cNvSpPr/>
      </dsp:nvSpPr>
      <dsp:spPr>
        <a:xfrm>
          <a:off x="4170" y="1777399"/>
          <a:ext cx="2427907" cy="97116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Stimulus</a:t>
          </a:r>
          <a:endParaRPr lang="en-US" sz="2000" kern="1200" dirty="0"/>
        </a:p>
      </dsp:txBody>
      <dsp:txXfrm>
        <a:off x="489752" y="1777399"/>
        <a:ext cx="1456744" cy="971163"/>
      </dsp:txXfrm>
    </dsp:sp>
    <dsp:sp modelId="{A8A2F36D-FFF2-458A-A6E9-41B1F4CB2309}">
      <dsp:nvSpPr>
        <dsp:cNvPr id="0" name=""/>
        <dsp:cNvSpPr/>
      </dsp:nvSpPr>
      <dsp:spPr>
        <a:xfrm>
          <a:off x="2189287" y="1777399"/>
          <a:ext cx="2427907" cy="97116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Sensory Receptors</a:t>
          </a:r>
          <a:endParaRPr lang="en-US" sz="2000" kern="1200" dirty="0"/>
        </a:p>
      </dsp:txBody>
      <dsp:txXfrm>
        <a:off x="2674869" y="1777399"/>
        <a:ext cx="1456744" cy="971163"/>
      </dsp:txXfrm>
    </dsp:sp>
    <dsp:sp modelId="{CC9A5F5C-0E6D-4531-8CCE-90E18D24AEB9}">
      <dsp:nvSpPr>
        <dsp:cNvPr id="0" name=""/>
        <dsp:cNvSpPr/>
      </dsp:nvSpPr>
      <dsp:spPr>
        <a:xfrm>
          <a:off x="4374404" y="1777399"/>
          <a:ext cx="2427907" cy="97116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CNS</a:t>
          </a:r>
          <a:endParaRPr lang="en-US" sz="2000" kern="1200" dirty="0"/>
        </a:p>
      </dsp:txBody>
      <dsp:txXfrm>
        <a:off x="4859986" y="1777399"/>
        <a:ext cx="1456744" cy="971163"/>
      </dsp:txXfrm>
    </dsp:sp>
    <dsp:sp modelId="{9987B4A3-694B-4F28-9767-3E12622FD1F8}">
      <dsp:nvSpPr>
        <dsp:cNvPr id="0" name=""/>
        <dsp:cNvSpPr/>
      </dsp:nvSpPr>
      <dsp:spPr>
        <a:xfrm>
          <a:off x="6559521" y="1777399"/>
          <a:ext cx="2427907" cy="97116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1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Perception</a:t>
          </a:r>
          <a:endParaRPr lang="en-US" sz="2000" kern="1200" dirty="0"/>
        </a:p>
      </dsp:txBody>
      <dsp:txXfrm>
        <a:off x="7045103" y="1777399"/>
        <a:ext cx="1456744" cy="971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07E9-CCAC-4698-8A05-1C6BA3A63973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DE967-7F17-4EA8-BEC8-40C2DA36D5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906C09-D483-468B-87CD-380C9632DA1F}" type="slidenum">
              <a:rPr lang="en-US" smtClean="0">
                <a:latin typeface="Times" panose="02020603050405020304" pitchFamily="18" charset="0"/>
              </a:rPr>
              <a:pPr/>
              <a:t>12</a:t>
            </a:fld>
            <a:endParaRPr lang="en-US" smtClean="0">
              <a:latin typeface="Times" panose="02020603050405020304" pitchFamily="18" charset="0"/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sz="1000" i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0" rIns="1905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sz="1000" i="1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1275" name="Rectangle 10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smtClean="0">
              <a:latin typeface="Times" panose="02020603050405020304" pitchFamily="18" charset="0"/>
            </a:endParaRPr>
          </a:p>
        </p:txBody>
      </p:sp>
      <p:sp>
        <p:nvSpPr>
          <p:cNvPr id="11276" name="Rectangle 1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412649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059E44-EDA6-4DB9-91F2-71848A12BF54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93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A389238-37F7-446A-A18D-975DCF88DB2A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4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1F19033-1EA8-4412-A002-78A449025C47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14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199F04-EEDB-4B2B-9CBC-CF154E5AB576}" type="slidenum">
              <a:rPr lang="en-US" smtClean="0">
                <a:latin typeface="Times" panose="02020603050405020304" pitchFamily="18" charset="0"/>
              </a:rPr>
              <a:pPr/>
              <a:t>27</a:t>
            </a:fld>
            <a:endParaRPr lang="en-US" smtClean="0">
              <a:latin typeface="Times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Times" panose="02020603050405020304" pitchFamily="18" charset="0"/>
              </a:rPr>
              <a:t>They’re both the same!!</a:t>
            </a:r>
          </a:p>
        </p:txBody>
      </p:sp>
    </p:spTree>
    <p:extLst>
      <p:ext uri="{BB962C8B-B14F-4D97-AF65-F5344CB8AC3E}">
        <p14:creationId xmlns:p14="http://schemas.microsoft.com/office/powerpoint/2010/main" val="52161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8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18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38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65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701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425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81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6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4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4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39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77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8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8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9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D9F653-7B6D-416F-9D57-ACF4577AB5A1}" type="datetimeFigureOut">
              <a:rPr lang="en-US" smtClean="0"/>
              <a:pPr/>
              <a:t>7/14/2016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99E55E-48BF-4D55-A963-E3DE95B82F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4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hyperlink" Target="http://www.planetperplex.com/en/item11" TargetMode="Externa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Sensation and Perception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4249271"/>
            <a:ext cx="6815669" cy="729128"/>
          </a:xfrm>
        </p:spPr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J Balamurugan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Perception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Perception is the way in which we organize or make sense of our sensory impressions.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Gestalt Psychologists applied some principles to note many different ways in which people make sense of sensory information. </a:t>
            </a:r>
          </a:p>
          <a:p>
            <a:r>
              <a:rPr lang="en-US" sz="2000" dirty="0" smtClean="0"/>
              <a:t>Theses ways are called the rules of perceptual organization and include </a:t>
            </a:r>
          </a:p>
          <a:p>
            <a:pPr lvl="1"/>
            <a:r>
              <a:rPr lang="en-US" dirty="0" smtClean="0"/>
              <a:t>Figure-Ground perception</a:t>
            </a:r>
          </a:p>
          <a:p>
            <a:pPr lvl="1"/>
            <a:r>
              <a:rPr lang="en-US" dirty="0" smtClean="0"/>
              <a:t>Similarity</a:t>
            </a:r>
          </a:p>
          <a:p>
            <a:pPr lvl="1"/>
            <a:r>
              <a:rPr lang="en-US" dirty="0" smtClean="0"/>
              <a:t>Proximity</a:t>
            </a:r>
          </a:p>
          <a:p>
            <a:pPr lvl="1"/>
            <a:r>
              <a:rPr lang="en-US" dirty="0" smtClean="0"/>
              <a:t>Continuity</a:t>
            </a:r>
          </a:p>
          <a:p>
            <a:pPr lvl="1"/>
            <a:r>
              <a:rPr lang="en-US" dirty="0" smtClean="0"/>
              <a:t>Closure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perceptual organization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896" y="2556932"/>
            <a:ext cx="10685417" cy="3634862"/>
          </a:xfrm>
        </p:spPr>
        <p:txBody>
          <a:bodyPr>
            <a:normAutofit fontScale="92500" lnSpcReduction="10000"/>
          </a:bodyPr>
          <a:lstStyle/>
          <a:p>
            <a:pPr marL="457200">
              <a:spcBef>
                <a:spcPts val="0"/>
              </a:spcBef>
              <a:spcAft>
                <a:spcPts val="300"/>
              </a:spcAft>
            </a:pPr>
            <a:r>
              <a:rPr lang="en-US" b="1" dirty="0" smtClean="0"/>
              <a:t>Figure-ground</a:t>
            </a:r>
          </a:p>
          <a:p>
            <a:pPr marL="914400"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Organization depends on what we see as figure (object) and what we perceive a ground (context).</a:t>
            </a:r>
          </a:p>
          <a:p>
            <a:pPr marL="457200">
              <a:spcBef>
                <a:spcPts val="0"/>
              </a:spcBef>
              <a:spcAft>
                <a:spcPts val="300"/>
              </a:spcAft>
            </a:pPr>
            <a:r>
              <a:rPr lang="en-US" b="1" dirty="0" smtClean="0"/>
              <a:t>Similarity</a:t>
            </a:r>
          </a:p>
          <a:p>
            <a:pPr marL="914400"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Objects that have similar characteristics are perceived as unit.</a:t>
            </a:r>
          </a:p>
          <a:p>
            <a:pPr marL="457200">
              <a:spcBef>
                <a:spcPts val="0"/>
              </a:spcBef>
              <a:spcAft>
                <a:spcPts val="300"/>
              </a:spcAft>
            </a:pPr>
            <a:r>
              <a:rPr lang="en-US" b="1" dirty="0" smtClean="0"/>
              <a:t>Proximity</a:t>
            </a:r>
          </a:p>
          <a:p>
            <a:pPr marL="914400"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Objects close together in space or time perceived as belonging together.</a:t>
            </a:r>
          </a:p>
          <a:p>
            <a:pPr marL="457200">
              <a:spcBef>
                <a:spcPts val="0"/>
              </a:spcBef>
              <a:spcAft>
                <a:spcPts val="300"/>
              </a:spcAft>
            </a:pPr>
            <a:r>
              <a:rPr lang="en-US" b="1" dirty="0" smtClean="0"/>
              <a:t>Continuity</a:t>
            </a:r>
          </a:p>
          <a:p>
            <a:pPr marL="914400"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 tend to perceive the figures or objects as belonging together if they appear to form a continuous pattern.</a:t>
            </a:r>
          </a:p>
          <a:p>
            <a:pPr marL="457200">
              <a:spcBef>
                <a:spcPts val="0"/>
              </a:spcBef>
              <a:spcAft>
                <a:spcPts val="300"/>
              </a:spcAft>
            </a:pPr>
            <a:r>
              <a:rPr lang="en-US" b="1" dirty="0" smtClean="0"/>
              <a:t>Closure</a:t>
            </a:r>
          </a:p>
          <a:p>
            <a:pPr marL="914400"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We perceive figures with gaps in them to be complete.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80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title"/>
          </p:nvPr>
        </p:nvSpPr>
        <p:spPr>
          <a:xfrm>
            <a:off x="709684" y="1166532"/>
            <a:ext cx="4599295" cy="1371600"/>
          </a:xfrm>
          <a:noFill/>
        </p:spPr>
        <p:txBody>
          <a:bodyPr vert="horz" lIns="90488" tIns="44450" rIns="90488" bIns="4445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Gestalt principle: </a:t>
            </a:r>
            <a:br>
              <a:rPr lang="en-US" sz="3200" dirty="0" smtClean="0"/>
            </a:br>
            <a:r>
              <a:rPr lang="en-US" sz="3200" dirty="0" smtClean="0"/>
              <a:t>Figure-ground</a:t>
            </a:r>
          </a:p>
        </p:txBody>
      </p:sp>
      <p:sp>
        <p:nvSpPr>
          <p:cNvPr id="277512" name="Rectangle 8"/>
          <p:cNvSpPr>
            <a:spLocks noGrp="1" noChangeArrowheads="1"/>
          </p:cNvSpPr>
          <p:nvPr>
            <p:ph idx="1"/>
          </p:nvPr>
        </p:nvSpPr>
        <p:spPr>
          <a:xfrm>
            <a:off x="800058" y="2647666"/>
            <a:ext cx="4728990" cy="3464256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Figure-ground perception </a:t>
            </a:r>
            <a:r>
              <a:rPr lang="en-US" dirty="0"/>
              <a:t>is the perception of figures against a background.</a:t>
            </a:r>
          </a:p>
          <a:p>
            <a:pPr lvl="1" eaLnBrk="1" hangingPunct="1"/>
            <a:r>
              <a:rPr lang="en-US" dirty="0"/>
              <a:t>You can see a white vase as figure against a black background, or two black faces in profile on a white </a:t>
            </a:r>
            <a:r>
              <a:rPr lang="en-US" dirty="0" smtClean="0"/>
              <a:t>background</a:t>
            </a:r>
          </a:p>
          <a:p>
            <a:pPr lvl="1" eaLnBrk="1" hangingPunct="1"/>
            <a:r>
              <a:rPr lang="en-US" dirty="0" smtClean="0"/>
              <a:t>Young girl or old lady.</a:t>
            </a:r>
            <a:endParaRPr lang="en-US" dirty="0"/>
          </a:p>
        </p:txBody>
      </p:sp>
      <p:pic>
        <p:nvPicPr>
          <p:cNvPr id="277511" name="Picture 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19" y="2210897"/>
            <a:ext cx="291038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59504" y="2210897"/>
            <a:ext cx="2755807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5859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7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7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7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7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7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7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7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45511" y="1173707"/>
            <a:ext cx="3083553" cy="1852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8636" y="1173707"/>
            <a:ext cx="3068768" cy="1852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8636" y="3121473"/>
            <a:ext cx="3068768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5511" y="3076150"/>
            <a:ext cx="3083553" cy="22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Gestalt principle: </a:t>
            </a:r>
            <a:r>
              <a:rPr lang="en-US" sz="4000" b="1" dirty="0" smtClean="0"/>
              <a:t>Similarity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US" sz="2400" dirty="0" smtClean="0"/>
              <a:t>Similarity, which says that people think of similar objects as belonging together</a:t>
            </a:r>
          </a:p>
          <a:p>
            <a:pPr algn="l"/>
            <a:r>
              <a:rPr lang="en-US" sz="2400" dirty="0" smtClean="0"/>
              <a:t>Stimuli </a:t>
            </a:r>
            <a:r>
              <a:rPr lang="en-US" sz="2400" dirty="0"/>
              <a:t>or object that are similar in size, shape, color, that usually perceived as a unit.</a:t>
            </a:r>
          </a:p>
          <a:p>
            <a:pPr algn="l"/>
            <a:endParaRPr lang="en-US" sz="2400" dirty="0"/>
          </a:p>
        </p:txBody>
      </p:sp>
      <p:pic>
        <p:nvPicPr>
          <p:cNvPr id="7" name="Picture 5" descr="gestalt - similarity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66" y="1164696"/>
            <a:ext cx="2551151" cy="211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1491" y="1164696"/>
            <a:ext cx="2270504" cy="2270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2667" y="3273274"/>
            <a:ext cx="2551150" cy="2225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68591" y="3435200"/>
            <a:ext cx="2303404" cy="23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Gestalt principle: </a:t>
            </a:r>
            <a:r>
              <a:rPr lang="en-US" sz="3200" b="1" dirty="0" smtClean="0"/>
              <a:t>Proximity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0271" y="2945871"/>
            <a:ext cx="4191995" cy="307841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dirty="0" smtClean="0"/>
              <a:t>There is no reason to perceive that in Pairs since all of the lines are the same in every other respect. </a:t>
            </a:r>
          </a:p>
          <a:p>
            <a:pPr algn="l"/>
            <a:r>
              <a:rPr lang="en-US" sz="2400" dirty="0" smtClean="0"/>
              <a:t>Stimuli </a:t>
            </a:r>
            <a:r>
              <a:rPr lang="en-US" sz="2400" dirty="0"/>
              <a:t>that are near each other tend to be grouped together and perceived as belonging to the same group.</a:t>
            </a:r>
          </a:p>
          <a:p>
            <a:endParaRPr lang="en-US" dirty="0"/>
          </a:p>
        </p:txBody>
      </p:sp>
      <p:pic>
        <p:nvPicPr>
          <p:cNvPr id="5" name="Picture 5" descr="gestalt - proximity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556" y="1202796"/>
            <a:ext cx="23907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4081" y="3319446"/>
            <a:ext cx="23812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2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259946"/>
            <a:ext cx="3718455" cy="1108755"/>
          </a:xfrm>
        </p:spPr>
        <p:txBody>
          <a:bodyPr>
            <a:normAutofit/>
          </a:bodyPr>
          <a:lstStyle/>
          <a:p>
            <a:r>
              <a:rPr lang="en-US" sz="3200" b="1" dirty="0"/>
              <a:t>Gestalt principle: </a:t>
            </a:r>
            <a:r>
              <a:rPr lang="en-US" sz="3200" b="1" dirty="0" smtClean="0"/>
              <a:t>Continuity 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07315" y="1259946"/>
            <a:ext cx="4451586" cy="258918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7847" y="3012142"/>
            <a:ext cx="4476666" cy="289724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We usually prefer to see smooth, continuous patterns (like lines and waves), not disrupted ones (like the alternating half-circles). </a:t>
            </a:r>
          </a:p>
          <a:p>
            <a:pPr algn="l"/>
            <a:r>
              <a:rPr lang="en-US" sz="2400" dirty="0" smtClean="0"/>
              <a:t>Continuity</a:t>
            </a:r>
            <a:r>
              <a:rPr lang="en-US" sz="2400" dirty="0"/>
              <a:t>: the objects or stimuli are perceived as a unit or group on the basis of their continuity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7315" y="3522850"/>
            <a:ext cx="4547121" cy="23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9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Gestalt principle: </a:t>
            </a:r>
            <a:r>
              <a:rPr lang="en-US" sz="3200" b="1" dirty="0" smtClean="0"/>
              <a:t>Closure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11387" y="915467"/>
            <a:ext cx="1790700" cy="25431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Closure is a tendency to perceive a complete or whole figure even when there are gaps in what your sense tell you.</a:t>
            </a:r>
            <a:endParaRPr lang="en-US" sz="2000" dirty="0"/>
          </a:p>
          <a:p>
            <a:pPr algn="l"/>
            <a:r>
              <a:rPr lang="en-US" sz="2000" dirty="0" smtClean="0"/>
              <a:t>Closure</a:t>
            </a:r>
            <a:r>
              <a:rPr lang="en-US" sz="2000" dirty="0"/>
              <a:t>: Tendency to complete a figure so that it has a consistent overall form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9646" y="1118746"/>
            <a:ext cx="2049510" cy="2231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8408" y="3548541"/>
            <a:ext cx="3529509" cy="1686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6053" y="3597804"/>
            <a:ext cx="2924175" cy="1304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7797" y="1047643"/>
            <a:ext cx="1765504" cy="19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2133600" y="914400"/>
          <a:ext cx="79248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Photo Editor Photo" r:id="rId3" imgW="6857143" imgH="5144218" progId="">
                  <p:embed/>
                </p:oleObj>
              </mc:Choice>
              <mc:Fallback>
                <p:oleObj name="Photo Editor Photo" r:id="rId3" imgW="6857143" imgH="5144218" progId="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914400"/>
                        <a:ext cx="79248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662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0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415" y="1175413"/>
            <a:ext cx="61722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59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Let’s begin with some basic definitions…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38762" cy="3547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Sense </a:t>
            </a:r>
            <a:r>
              <a:rPr lang="en-US" dirty="0" smtClean="0"/>
              <a:t>– </a:t>
            </a:r>
            <a:r>
              <a:rPr lang="en-US" b="1" dirty="0" smtClean="0"/>
              <a:t>physical system </a:t>
            </a:r>
            <a:r>
              <a:rPr lang="en-US" dirty="0" smtClean="0"/>
              <a:t>that </a:t>
            </a:r>
            <a:r>
              <a:rPr lang="en-US" u="sng" dirty="0" smtClean="0"/>
              <a:t>receives physical stimulation from surrounding environment and translates that stimulation</a:t>
            </a:r>
            <a:r>
              <a:rPr lang="en-US" dirty="0" smtClean="0"/>
              <a:t> into an </a:t>
            </a:r>
            <a:r>
              <a:rPr lang="en-US" dirty="0" smtClean="0">
                <a:solidFill>
                  <a:schemeClr val="tx1"/>
                </a:solidFill>
              </a:rPr>
              <a:t>electrochemical</a:t>
            </a:r>
            <a:r>
              <a:rPr lang="en-US" dirty="0" smtClean="0"/>
              <a:t> </a:t>
            </a:r>
            <a:r>
              <a:rPr lang="en-US" dirty="0" smtClean="0"/>
              <a:t>message.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Sensation</a:t>
            </a:r>
            <a:r>
              <a:rPr lang="en-US" dirty="0" smtClean="0"/>
              <a:t> – detecting physical energy in environment and </a:t>
            </a:r>
            <a:r>
              <a:rPr lang="en-US" b="1" dirty="0" smtClean="0"/>
              <a:t>encoding it as neural signals</a:t>
            </a:r>
            <a:r>
              <a:rPr lang="en-US" dirty="0" smtClean="0"/>
              <a:t>.  Neurons </a:t>
            </a:r>
            <a:r>
              <a:rPr lang="en-US" u="sng" dirty="0" smtClean="0"/>
              <a:t>transmit the sensory information from the sense organ to the central nervous system (the spinal cord and brain).</a:t>
            </a:r>
          </a:p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Perception</a:t>
            </a:r>
            <a:r>
              <a:rPr lang="en-US" dirty="0" smtClean="0"/>
              <a:t> – </a:t>
            </a:r>
            <a:r>
              <a:rPr lang="en-US" b="1" dirty="0" smtClean="0"/>
              <a:t>processing of information done by the brain </a:t>
            </a:r>
            <a:r>
              <a:rPr lang="en-US" dirty="0" smtClean="0"/>
              <a:t>– mental processes that </a:t>
            </a:r>
            <a:r>
              <a:rPr lang="en-US" u="sng" dirty="0" smtClean="0"/>
              <a:t>organize and interpret sensory information</a:t>
            </a:r>
            <a:r>
              <a:rPr lang="en-US" dirty="0" smtClean="0"/>
              <a:t> that has been transmitted to the brain.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2" y="709684"/>
            <a:ext cx="9601196" cy="7506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Figure/Ground Fun</a:t>
            </a:r>
          </a:p>
        </p:txBody>
      </p:sp>
      <p:pic>
        <p:nvPicPr>
          <p:cNvPr id="78851" name="Picture 3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1457752"/>
            <a:ext cx="4800598" cy="48174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4" descr="2453102743_9e1bc670c5_o by franklynroservelt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1457752"/>
            <a:ext cx="44196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33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3413" name="Picture 5" descr="T. Elder Hearn, Illusion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04800"/>
            <a:ext cx="4095750" cy="6248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414" name="Picture 6" descr="Spirit of the Woods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609600"/>
            <a:ext cx="4535488" cy="5410200"/>
          </a:xfrm>
          <a:noFill/>
        </p:spPr>
      </p:pic>
      <p:pic>
        <p:nvPicPr>
          <p:cNvPr id="273415" name="Picture 7" descr="Nom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228600"/>
            <a:ext cx="4164013" cy="6172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416" name="Picture 8" descr="The Image Disappea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28600"/>
            <a:ext cx="5815013" cy="64008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867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3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3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3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7270" name="Picture 6" descr="Eskimo Indian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2400" y="381000"/>
            <a:ext cx="4071938" cy="5943600"/>
          </a:xfrm>
          <a:noFill/>
          <a:ln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67271" name="Picture 7" descr="Soldier and Bending Ma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381000"/>
            <a:ext cx="500697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269" name="Picture 5" descr="Male face and Nude Women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228600"/>
            <a:ext cx="5527675" cy="6477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58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7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7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7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1605" name="Picture 5" descr="Palm Sund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33400"/>
            <a:ext cx="3663950" cy="5410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609" name="Picture 9" descr="Bush Monkeys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1" y="381000"/>
            <a:ext cx="4106863" cy="6172200"/>
          </a:xfrm>
          <a:noFill/>
          <a:ln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281610" name="Picture 10" descr="Gossip, and Satan came als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05" y="677214"/>
            <a:ext cx="4625975" cy="6096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680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81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1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98" y="973361"/>
            <a:ext cx="4165437" cy="49509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35" y="973361"/>
            <a:ext cx="4950920" cy="49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2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2" y="982133"/>
            <a:ext cx="9601196" cy="50547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More fun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79875" name="Picture 3" descr="image00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8900" y="1234870"/>
            <a:ext cx="6934200" cy="508063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3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Picture 4" descr="scgrid-negative by franklynroservelt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35" y="806114"/>
            <a:ext cx="5358063" cy="535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11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are these the same siz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304800"/>
            <a:ext cx="83343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734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are these the same siz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304800"/>
            <a:ext cx="836295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95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2" y="982133"/>
            <a:ext cx="9601196" cy="477700"/>
          </a:xfrm>
        </p:spPr>
        <p:txBody>
          <a:bodyPr>
            <a:normAutofit fontScale="90000"/>
          </a:bodyPr>
          <a:lstStyle/>
          <a:p>
            <a:r>
              <a:rPr lang="en-US" smtClean="0"/>
              <a:t>Cues for 3D</a:t>
            </a:r>
          </a:p>
        </p:txBody>
      </p:sp>
      <p:pic>
        <p:nvPicPr>
          <p:cNvPr id="80900" name="Picture 4" descr="Example Of 3D Sidewalk Art: A &quot;Coca-Cola Bottle&quot; Lies On The Sidewalk! by RedRoseRattu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638467"/>
            <a:ext cx="7886700" cy="505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1221243"/>
            <a:ext cx="8229600" cy="865187"/>
          </a:xfrm>
        </p:spPr>
        <p:txBody>
          <a:bodyPr/>
          <a:lstStyle/>
          <a:p>
            <a:r>
              <a:rPr lang="en-US" dirty="0" smtClean="0"/>
              <a:t>Some more Definitions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sz="2800" dirty="0" smtClean="0"/>
              <a:t>Sensation can be defined as </a:t>
            </a:r>
            <a:r>
              <a:rPr lang="en-US" sz="2800" b="1" i="1" dirty="0" smtClean="0"/>
              <a:t>the passive process of </a:t>
            </a:r>
            <a:r>
              <a:rPr lang="en-US" sz="2800" b="1" i="1" u="sng" dirty="0" smtClean="0"/>
              <a:t>bringing information from the outside world into the body and to the brain</a:t>
            </a:r>
            <a:r>
              <a:rPr lang="en-US" sz="2800" b="1" i="1" dirty="0" smtClean="0"/>
              <a:t>.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Perception can be defined as </a:t>
            </a:r>
            <a:r>
              <a:rPr lang="en-US" sz="2800" b="1" i="1" dirty="0" smtClean="0"/>
              <a:t>the active process of </a:t>
            </a:r>
            <a:r>
              <a:rPr lang="en-US" sz="2800" b="1" i="1" u="sng" dirty="0" smtClean="0"/>
              <a:t>selecting, organizing, and interpreting the information brought to the brain by the senses</a:t>
            </a:r>
            <a:r>
              <a:rPr lang="en-US" sz="2800" b="1" i="1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688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52552" y="821711"/>
            <a:ext cx="9601196" cy="4799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3D Cues</a:t>
            </a:r>
          </a:p>
        </p:txBody>
      </p:sp>
      <p:pic>
        <p:nvPicPr>
          <p:cNvPr id="81924" name="Picture 4" descr="Optical street painting by buddhab0b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62088"/>
            <a:ext cx="5753100" cy="522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9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Fun</a:t>
            </a:r>
          </a:p>
        </p:txBody>
      </p:sp>
      <p:pic>
        <p:nvPicPr>
          <p:cNvPr id="82948" name="Picture 4" descr="optical illusion - pulsing vortex by ClintJCL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99" y="762001"/>
            <a:ext cx="7543800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3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Sun1c by franklynroservelt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88976"/>
            <a:ext cx="5524500" cy="55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00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2" y="982133"/>
            <a:ext cx="9601196" cy="541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Moving?</a:t>
            </a:r>
          </a:p>
        </p:txBody>
      </p:sp>
      <p:pic>
        <p:nvPicPr>
          <p:cNvPr id="90116" name="Picture 4" descr="rotcomets by franklynroservelt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24000"/>
            <a:ext cx="4762500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41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0" name="Picture 4" descr="9people by grooveybbb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808" y="320841"/>
            <a:ext cx="5020760" cy="631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6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365376"/>
            <a:ext cx="8229600" cy="11398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9600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136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33939"/>
            <a:ext cx="9601196" cy="820542"/>
          </a:xfrm>
        </p:spPr>
        <p:txBody>
          <a:bodyPr/>
          <a:lstStyle/>
          <a:p>
            <a:r>
              <a:rPr lang="en-US" dirty="0" smtClean="0"/>
              <a:t>The 5 senses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06" y="2942590"/>
            <a:ext cx="3708400" cy="3415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59" y="1638761"/>
            <a:ext cx="6934200" cy="1234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0568" y="886327"/>
            <a:ext cx="8790313" cy="51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543"/>
            <a:ext cx="9085943" cy="681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2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000" b="1" dirty="0" smtClean="0"/>
              <a:t>Sensation:</a:t>
            </a:r>
            <a:r>
              <a:rPr lang="en-US" sz="2000" dirty="0" smtClean="0"/>
              <a:t> </a:t>
            </a:r>
            <a:r>
              <a:rPr lang="en-US" sz="2000" u="sng" dirty="0" smtClean="0"/>
              <a:t>The sense organs register the stimulus </a:t>
            </a:r>
            <a:r>
              <a:rPr lang="en-US" sz="2000" dirty="0" smtClean="0"/>
              <a:t>– with it's physical properties, "</a:t>
            </a:r>
            <a:r>
              <a:rPr lang="en-US" sz="2000" b="1" dirty="0" smtClean="0"/>
              <a:t>decode</a:t>
            </a:r>
            <a:r>
              <a:rPr lang="en-US" sz="2000" dirty="0" smtClean="0"/>
              <a:t>" it, and transform it into a neural signal that is then transmitted to the brain.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smtClean="0"/>
              <a:t>Perception: </a:t>
            </a:r>
            <a:r>
              <a:rPr lang="en-US" sz="2000" dirty="0" smtClean="0"/>
              <a:t>In the brain, </a:t>
            </a:r>
            <a:r>
              <a:rPr lang="en-US" sz="2000" u="sng" dirty="0" smtClean="0"/>
              <a:t>the neural signal is organized and interpreted</a:t>
            </a:r>
            <a:r>
              <a:rPr lang="en-US" sz="2000" dirty="0" smtClean="0"/>
              <a:t>. Perception involves "</a:t>
            </a:r>
            <a:r>
              <a:rPr lang="en-US" sz="2000" b="1" dirty="0" smtClean="0"/>
              <a:t>making sense</a:t>
            </a:r>
            <a:r>
              <a:rPr lang="en-US" sz="2000" dirty="0" smtClean="0"/>
              <a:t>" of our sensations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i="1" u="sng" dirty="0" smtClean="0"/>
              <a:t>Examples: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the warmth of a fire vs. </a:t>
            </a:r>
            <a:r>
              <a:rPr lang="en-US" b="1" dirty="0" smtClean="0"/>
              <a:t>perceiving</a:t>
            </a:r>
            <a:r>
              <a:rPr lang="en-US" dirty="0" smtClean="0"/>
              <a:t> being near the fire.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the light vs. </a:t>
            </a:r>
            <a:r>
              <a:rPr lang="en-US" b="1" dirty="0" smtClean="0"/>
              <a:t>perceiving</a:t>
            </a:r>
            <a:r>
              <a:rPr lang="en-US" dirty="0" smtClean="0"/>
              <a:t> a color (Seeing the color vs. determining what color it is)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the wind vs. </a:t>
            </a:r>
            <a:r>
              <a:rPr lang="en-US" b="1" dirty="0" smtClean="0"/>
              <a:t>perceiving</a:t>
            </a:r>
            <a:r>
              <a:rPr lang="en-US" dirty="0" smtClean="0"/>
              <a:t> the fan blowing on you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cell phone vibrate vs. </a:t>
            </a:r>
            <a:r>
              <a:rPr lang="en-US" b="1" dirty="0" smtClean="0"/>
              <a:t>perceiving</a:t>
            </a:r>
            <a:r>
              <a:rPr lang="en-US" dirty="0" smtClean="0"/>
              <a:t> it is your phone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the sound vs. </a:t>
            </a:r>
            <a:r>
              <a:rPr lang="en-US" b="1" dirty="0" smtClean="0"/>
              <a:t>perceiving</a:t>
            </a:r>
            <a:r>
              <a:rPr lang="en-US" dirty="0" smtClean="0"/>
              <a:t> music playing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the texture of the chocolate bar vs. </a:t>
            </a:r>
            <a:r>
              <a:rPr lang="en-US" b="1" dirty="0" smtClean="0"/>
              <a:t>perceiving</a:t>
            </a:r>
            <a:r>
              <a:rPr lang="en-US" dirty="0" smtClean="0"/>
              <a:t> how it tastes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the light outside coming from the sun vs. </a:t>
            </a:r>
            <a:r>
              <a:rPr lang="en-US" b="1" dirty="0" smtClean="0"/>
              <a:t>perceiving</a:t>
            </a:r>
            <a:r>
              <a:rPr lang="en-US" dirty="0" smtClean="0"/>
              <a:t> that its warm outside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the alarm going off vs. </a:t>
            </a:r>
            <a:r>
              <a:rPr lang="en-US" b="1" dirty="0" smtClean="0"/>
              <a:t>perceiving</a:t>
            </a:r>
            <a:r>
              <a:rPr lang="en-US" dirty="0" smtClean="0"/>
              <a:t> your alarm clock.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Something that taste sweet vs. you </a:t>
            </a:r>
            <a:r>
              <a:rPr lang="en-US" b="1" dirty="0" smtClean="0"/>
              <a:t>perceiving</a:t>
            </a:r>
            <a:r>
              <a:rPr lang="en-US" dirty="0" smtClean="0"/>
              <a:t> what you're eating is cake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a loud ring vs. </a:t>
            </a:r>
            <a:r>
              <a:rPr lang="en-US" b="1" dirty="0" smtClean="0"/>
              <a:t>perceiving</a:t>
            </a:r>
            <a:r>
              <a:rPr lang="en-US" dirty="0" smtClean="0"/>
              <a:t> that its your door bell</a:t>
            </a:r>
            <a:br>
              <a:rPr lang="en-US" dirty="0" smtClean="0"/>
            </a:br>
            <a:r>
              <a:rPr lang="en-US" b="1" dirty="0" smtClean="0"/>
              <a:t>Sensing</a:t>
            </a:r>
            <a:r>
              <a:rPr lang="en-US" dirty="0" smtClean="0"/>
              <a:t> the taste of a burger vs. </a:t>
            </a:r>
            <a:r>
              <a:rPr lang="en-US" b="1" dirty="0" smtClean="0"/>
              <a:t>perceiving</a:t>
            </a:r>
            <a:r>
              <a:rPr lang="en-US" dirty="0" smtClean="0"/>
              <a:t> that it is chicken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by which we recognize, interpret, or give meaning to the information provided by sense organs is called perception.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Sub-processes of Perception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76400" y="1600201"/>
          <a:ext cx="8991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7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561</TotalTime>
  <Words>598</Words>
  <Application>Microsoft Office PowerPoint</Application>
  <PresentationFormat>Custom</PresentationFormat>
  <Paragraphs>70</Paragraphs>
  <Slides>35</Slides>
  <Notes>5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Organic</vt:lpstr>
      <vt:lpstr>Photo Editor Photo</vt:lpstr>
      <vt:lpstr>Sensation and Perception</vt:lpstr>
      <vt:lpstr> Let’s begin with some basic definitions…</vt:lpstr>
      <vt:lpstr>Some more Definitions </vt:lpstr>
      <vt:lpstr>The 5 senses</vt:lpstr>
      <vt:lpstr>PowerPoint Presentation</vt:lpstr>
      <vt:lpstr>PowerPoint Presentation</vt:lpstr>
      <vt:lpstr>Sensation: The sense organs register the stimulus – with it's physical properties, "decode" it, and transform it into a neural signal that is then transmitted to the brain.  Perception: In the brain, the neural signal is organized and interpreted. Perception involves "making sense" of our sensations</vt:lpstr>
      <vt:lpstr>PERCEPTION</vt:lpstr>
      <vt:lpstr>Sub-processes of Perception</vt:lpstr>
      <vt:lpstr>Principles of Perception </vt:lpstr>
      <vt:lpstr>Principles of perceptual organization</vt:lpstr>
      <vt:lpstr>Gestalt principle:  Figure-ground</vt:lpstr>
      <vt:lpstr>PowerPoint Presentation</vt:lpstr>
      <vt:lpstr>Gestalt principle: Similarity</vt:lpstr>
      <vt:lpstr>Gestalt principle: Proximity</vt:lpstr>
      <vt:lpstr>Gestalt principle: Continuity </vt:lpstr>
      <vt:lpstr>Gestalt principle: Closure</vt:lpstr>
      <vt:lpstr>PowerPoint Presentation</vt:lpstr>
      <vt:lpstr>PowerPoint Presentation</vt:lpstr>
      <vt:lpstr>Figure/Ground Fun</vt:lpstr>
      <vt:lpstr>PowerPoint Presentation</vt:lpstr>
      <vt:lpstr>PowerPoint Presentation</vt:lpstr>
      <vt:lpstr>PowerPoint Presentation</vt:lpstr>
      <vt:lpstr>PowerPoint Presentation</vt:lpstr>
      <vt:lpstr>More fun </vt:lpstr>
      <vt:lpstr>PowerPoint Presentation</vt:lpstr>
      <vt:lpstr>PowerPoint Presentation</vt:lpstr>
      <vt:lpstr>PowerPoint Presentation</vt:lpstr>
      <vt:lpstr>Cues for 3D</vt:lpstr>
      <vt:lpstr>More 3D Cues</vt:lpstr>
      <vt:lpstr>More Fun</vt:lpstr>
      <vt:lpstr>PowerPoint Presentation</vt:lpstr>
      <vt:lpstr>Moving?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Sensation and Perception</dc:title>
  <dc:creator>Balamurugan J</dc:creator>
  <cp:lastModifiedBy>Bala J</cp:lastModifiedBy>
  <cp:revision>28</cp:revision>
  <dcterms:created xsi:type="dcterms:W3CDTF">2014-01-19T14:09:52Z</dcterms:created>
  <dcterms:modified xsi:type="dcterms:W3CDTF">2016-07-14T05:18:49Z</dcterms:modified>
</cp:coreProperties>
</file>